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3"/>
  </p:notesMasterIdLst>
  <p:handoutMasterIdLst>
    <p:handoutMasterId r:id="rId34"/>
  </p:handoutMasterIdLst>
  <p:sldIdLst>
    <p:sldId id="256" r:id="rId11"/>
    <p:sldId id="257" r:id="rId12"/>
    <p:sldId id="258" r:id="rId13"/>
    <p:sldId id="282" r:id="rId14"/>
    <p:sldId id="269" r:id="rId15"/>
    <p:sldId id="292" r:id="rId16"/>
    <p:sldId id="259" r:id="rId17"/>
    <p:sldId id="293" r:id="rId18"/>
    <p:sldId id="294" r:id="rId19"/>
    <p:sldId id="261" r:id="rId20"/>
    <p:sldId id="274" r:id="rId21"/>
    <p:sldId id="265" r:id="rId22"/>
    <p:sldId id="279" r:id="rId23"/>
    <p:sldId id="280" r:id="rId24"/>
    <p:sldId id="268" r:id="rId25"/>
    <p:sldId id="281" r:id="rId26"/>
    <p:sldId id="295" r:id="rId27"/>
    <p:sldId id="288" r:id="rId28"/>
    <p:sldId id="276" r:id="rId29"/>
    <p:sldId id="278" r:id="rId30"/>
    <p:sldId id="289" r:id="rId31"/>
    <p:sldId id="263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338623"/>
            <a:ext cx="8254819" cy="608499"/>
          </a:xfrm>
        </p:spPr>
        <p:txBody>
          <a:bodyPr/>
          <a:lstStyle/>
          <a:p>
            <a:r>
              <a:rPr lang="en-US" sz="2800" dirty="0"/>
              <a:t>Module 7: Introduction to Clustering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K-means Case Stud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680483" y="1371600"/>
            <a:ext cx="221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Credit Card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F73D41-E727-1D48-A140-501CF55A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956314"/>
            <a:ext cx="7601981" cy="19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55" y="14829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Determine K</a:t>
            </a:r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1525040B-1EFB-004E-8B5E-8A6CC981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810" y="719138"/>
            <a:ext cx="4884566" cy="4129087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247158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Cluster Member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BBD7F-8E8E-1A46-96E2-BDDCD059897C}"/>
              </a:ext>
            </a:extLst>
          </p:cNvPr>
          <p:cNvSpPr txBox="1"/>
          <p:nvPr/>
        </p:nvSpPr>
        <p:spPr>
          <a:xfrm>
            <a:off x="1045364" y="1308637"/>
            <a:ext cx="4355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0 : 3436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1 : 2572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2 : 1270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3 : 1233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4 : 56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5 : 69 members</a:t>
            </a:r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11" y="317196"/>
            <a:ext cx="2670102" cy="655908"/>
          </a:xfrm>
        </p:spPr>
        <p:txBody>
          <a:bodyPr>
            <a:normAutofit/>
          </a:bodyPr>
          <a:lstStyle/>
          <a:p>
            <a:r>
              <a:rPr lang="en-US" sz="2400" dirty="0"/>
              <a:t>Explore Clusters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DCD2ECD5-B355-5443-BE84-06902E6CF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913" y="142080"/>
            <a:ext cx="5901070" cy="4738043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Visualize Data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018759"/>
            <a:ext cx="5273749" cy="3701487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  Introduction to Density-Based Clustering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DBSCAN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Scikit</a:t>
            </a:r>
            <a:r>
              <a:rPr lang="en-US" sz="2000" dirty="0"/>
              <a:t> Learn DBSCAN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Hyperparameter Estimation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Kmeans</a:t>
            </a:r>
            <a:r>
              <a:rPr lang="en-US" sz="2000" dirty="0"/>
              <a:t> vs. DBSCAN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6845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DBSCAN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DC01ED4-B929-984C-B596-6F64E94B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751134" cy="4128595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eps</a:t>
            </a:r>
            <a:r>
              <a:rPr lang="en-US" sz="2300" dirty="0"/>
              <a:t>: Max distance between two points to be considered as in same neighbor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 err="1"/>
              <a:t>min_samples</a:t>
            </a:r>
            <a:r>
              <a:rPr lang="en-US" sz="2300" dirty="0"/>
              <a:t>: Number of points that must lie within the neighborhood of the current point in order for it to be considered a </a:t>
            </a:r>
            <a:r>
              <a:rPr lang="en-US" sz="2300" i="1" dirty="0"/>
              <a:t>core point</a:t>
            </a:r>
            <a:r>
              <a:rPr lang="en-US" sz="23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Point Categories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Core point</a:t>
            </a:r>
            <a:r>
              <a:rPr lang="en-US" sz="2300" dirty="0"/>
              <a:t>: at least </a:t>
            </a:r>
            <a:r>
              <a:rPr lang="en-US" sz="2300" dirty="0" err="1"/>
              <a:t>min_samples</a:t>
            </a:r>
            <a:r>
              <a:rPr lang="en-US" sz="2300" dirty="0"/>
              <a:t> of points within distance eps.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Border point</a:t>
            </a:r>
            <a:r>
              <a:rPr lang="en-US" sz="2300" dirty="0"/>
              <a:t>: a core point, but within eps to at least one core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Noise point</a:t>
            </a:r>
            <a:r>
              <a:rPr lang="en-US" sz="2300" dirty="0"/>
              <a:t>: Neither core point nor border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Clusters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All core points that are reachable to each other form a cluster. All border points of these core points also belong to the cluster.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66966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DBSCAN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A75447-5EC3-9E4F-A6A3-77BE5DA38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026287"/>
            <a:ext cx="5624623" cy="3930916"/>
          </a:xfrm>
        </p:spPr>
      </p:pic>
    </p:spTree>
    <p:extLst>
      <p:ext uri="{BB962C8B-B14F-4D97-AF65-F5344CB8AC3E}">
        <p14:creationId xmlns:p14="http://schemas.microsoft.com/office/powerpoint/2010/main" val="216595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2" y="509860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DBSCAN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6F330C-0B8A-E541-A82F-88CDF188D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82" y="1615134"/>
            <a:ext cx="5360111" cy="1606532"/>
          </a:xfr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Hyperparameter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0B854EA-7564-F64A-B776-8A6B9686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8" y="1506975"/>
            <a:ext cx="6326371" cy="3094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min_samples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Greater than number of features. </a:t>
            </a:r>
            <a:r>
              <a:rPr lang="en-US" sz="1600" dirty="0" err="1"/>
              <a:t>ie</a:t>
            </a:r>
            <a:r>
              <a:rPr lang="en-US" sz="1600" dirty="0"/>
              <a:t>. 2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small eps preferable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k-distance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Introduction to K-means Clustering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 fontScale="47500" lnSpcReduction="20000"/>
          </a:bodyPr>
          <a:lstStyle/>
          <a:p>
            <a:r>
              <a:rPr lang="en-US" sz="4200" b="1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Choose k centers randomly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Form k groups by centers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Recalculate centers of k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Repeat 2-4 until no change in groups or reach </a:t>
            </a:r>
            <a:r>
              <a:rPr lang="en-US" sz="3400" dirty="0" err="1"/>
              <a:t>max_iter</a:t>
            </a: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Calculate total distance 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Repeat 1-6 pre-defined times(</a:t>
            </a:r>
            <a:r>
              <a:rPr lang="en-US" sz="3400" dirty="0" err="1"/>
              <a:t>n_init</a:t>
            </a:r>
            <a:r>
              <a:rPr lang="en-US" sz="3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Choose groups with smallest D as final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12779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K-distance Graph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BA3AC3A-88CF-7A43-BA7C-06B5F59C4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954" y="1603603"/>
            <a:ext cx="4380615" cy="3154365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602FF6-0115-464B-8A69-3148715D10A4}"/>
              </a:ext>
            </a:extLst>
          </p:cNvPr>
          <p:cNvSpPr txBox="1"/>
          <p:nvPr/>
        </p:nvSpPr>
        <p:spPr>
          <a:xfrm>
            <a:off x="637954" y="783699"/>
            <a:ext cx="5847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distance to nearest neighbor for all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Choose a distance at elbow that covers majority of data points</a:t>
            </a:r>
          </a:p>
          <a:p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k-means vs. DBSCAN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4010EB-5570-BC45-89BD-E2F11C640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23" y="1653390"/>
            <a:ext cx="3196597" cy="287166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A629-AA98-1B46-9796-9B84FD6B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27" y="1653390"/>
            <a:ext cx="4092128" cy="2871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2146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well: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A97E3-6813-3342-965F-F87345F6BAAF}"/>
              </a:ext>
            </a:extLst>
          </p:cNvPr>
          <p:cNvSpPr txBox="1"/>
          <p:nvPr/>
        </p:nvSpPr>
        <p:spPr>
          <a:xfrm>
            <a:off x="4216227" y="986820"/>
            <a:ext cx="467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poorly but DBSCAN works well: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K-means (k=2)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BA4EE6-168F-204D-9200-0ECFD4445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937762"/>
            <a:ext cx="5858540" cy="38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664139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Principal Component Analysis(PCA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0B999-0C9F-8246-AE0B-521105AE372D}"/>
              </a:ext>
            </a:extLst>
          </p:cNvPr>
          <p:cNvSpPr txBox="1"/>
          <p:nvPr/>
        </p:nvSpPr>
        <p:spPr>
          <a:xfrm>
            <a:off x="957208" y="1956390"/>
            <a:ext cx="54470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Reduce Dimension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Retain major characteristics of 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Help visualize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Kmeans</a:t>
            </a:r>
            <a:r>
              <a:rPr lang="en-US" sz="2400" dirty="0"/>
              <a:t> Model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58E9295-BB62-FA49-ADF9-C80FC010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84" y="1123112"/>
            <a:ext cx="8006039" cy="398295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Standardize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No train-test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n_clusters</a:t>
            </a:r>
            <a:r>
              <a:rPr lang="en-US" sz="1400" dirty="0"/>
              <a:t>: number of clusters, 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n_init</a:t>
            </a:r>
            <a:r>
              <a:rPr lang="en-US" sz="1400" dirty="0"/>
              <a:t>: number of times to choose different initial centers, default 10.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max_iter</a:t>
            </a:r>
            <a:r>
              <a:rPr lang="en-US" sz="1400" dirty="0"/>
              <a:t>: maximum number of iterations for the algorithm in any given run, default 300.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random_state</a:t>
            </a:r>
            <a:r>
              <a:rPr lang="en-US" sz="1400" dirty="0"/>
              <a:t>: random seed, enables reproducibility.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Steps to apply </a:t>
            </a:r>
            <a:r>
              <a:rPr lang="en-US" sz="1600" dirty="0" err="1"/>
              <a:t>KMeans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Create </a:t>
            </a:r>
            <a:r>
              <a:rPr lang="en-US" sz="1400" dirty="0" err="1"/>
              <a:t>KMeans</a:t>
            </a:r>
            <a:r>
              <a:rPr lang="en-US" sz="1400" dirty="0"/>
              <a:t> object with hyperparameter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Fit with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Predict </a:t>
            </a:r>
            <a:r>
              <a:rPr lang="en-US" sz="1400" dirty="0" err="1"/>
              <a:t>dateset</a:t>
            </a:r>
            <a:r>
              <a:rPr lang="en-US" sz="1400" dirty="0"/>
              <a:t> to get clusters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Kmeans</a:t>
            </a:r>
            <a:r>
              <a:rPr lang="en-US" sz="2400" dirty="0"/>
              <a:t> Model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71B4A-AC3C-8D4A-A2BA-391C4552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571469"/>
            <a:ext cx="6270625" cy="2389387"/>
          </a:xfrm>
        </p:spPr>
      </p:pic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242" y="177330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Determine K: Elbow Method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92A06662-D71B-E24A-B425-8609C8372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641" y="907385"/>
            <a:ext cx="4618168" cy="4039290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236" y="102902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Explore Cluster Characteristics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BE8AE-AF60-1A41-8BA5-5ACEF156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288" y="829043"/>
            <a:ext cx="4665279" cy="4221200"/>
          </a:xfrm>
        </p:spPr>
      </p:pic>
    </p:spTree>
    <p:extLst>
      <p:ext uri="{BB962C8B-B14F-4D97-AF65-F5344CB8AC3E}">
        <p14:creationId xmlns:p14="http://schemas.microsoft.com/office/powerpoint/2010/main" val="4016825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45163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Cluster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C43FC-4842-084E-87C8-4EB2E72D9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7230140" cy="356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Adjusted Rand Index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Compare with true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Silhouette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Don't use true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Compare distance to assigned center and next closest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6751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4078</TotalTime>
  <Words>310</Words>
  <Application>Microsoft Macintosh PowerPoint</Application>
  <PresentationFormat>On-screen Show (16:9)</PresentationFormat>
  <Paragraphs>83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Introduction to K-means Clustering    </vt:lpstr>
      <vt:lpstr>K-means (k=2)</vt:lpstr>
      <vt:lpstr>Principal Component Analysis(PCA</vt:lpstr>
      <vt:lpstr>Scikit Learn Kmeans Model </vt:lpstr>
      <vt:lpstr>Scikit Learn Kmeans Model </vt:lpstr>
      <vt:lpstr>Determine K: Elbow Method</vt:lpstr>
      <vt:lpstr>Explore Cluster Characteristics</vt:lpstr>
      <vt:lpstr>Cluster Evaluation</vt:lpstr>
      <vt:lpstr>Lesson 2: K-means Case Stud </vt:lpstr>
      <vt:lpstr>Determine K</vt:lpstr>
      <vt:lpstr>Cluster Member Counts</vt:lpstr>
      <vt:lpstr>Explore Clusters</vt:lpstr>
      <vt:lpstr>Visualize Data</vt:lpstr>
      <vt:lpstr>Lesson 3:   Introduction to Density-Based Clustering   </vt:lpstr>
      <vt:lpstr>DBSCAN</vt:lpstr>
      <vt:lpstr>DBSCAN</vt:lpstr>
      <vt:lpstr>Scikit Learn DBSCAN Model</vt:lpstr>
      <vt:lpstr>Hyperparameter Estimation</vt:lpstr>
      <vt:lpstr>K-distance Graph</vt:lpstr>
      <vt:lpstr>k-means vs. DBSCAN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45</cp:revision>
  <dcterms:created xsi:type="dcterms:W3CDTF">2019-10-12T20:28:15Z</dcterms:created>
  <dcterms:modified xsi:type="dcterms:W3CDTF">2019-10-15T16:27:09Z</dcterms:modified>
</cp:coreProperties>
</file>